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0"/>
  </p:notesMasterIdLst>
  <p:sldIdLst>
    <p:sldId id="256" r:id="rId2"/>
    <p:sldId id="319" r:id="rId3"/>
    <p:sldId id="372" r:id="rId4"/>
    <p:sldId id="278" r:id="rId5"/>
    <p:sldId id="353" r:id="rId6"/>
    <p:sldId id="306" r:id="rId7"/>
    <p:sldId id="307" r:id="rId8"/>
    <p:sldId id="357" r:id="rId9"/>
    <p:sldId id="281" r:id="rId10"/>
    <p:sldId id="351" r:id="rId11"/>
    <p:sldId id="326" r:id="rId12"/>
    <p:sldId id="327" r:id="rId13"/>
    <p:sldId id="328" r:id="rId14"/>
    <p:sldId id="329" r:id="rId15"/>
    <p:sldId id="335" r:id="rId16"/>
    <p:sldId id="333" r:id="rId17"/>
    <p:sldId id="334" r:id="rId18"/>
    <p:sldId id="336" r:id="rId19"/>
    <p:sldId id="337" r:id="rId20"/>
    <p:sldId id="330" r:id="rId21"/>
    <p:sldId id="358" r:id="rId22"/>
    <p:sldId id="331" r:id="rId23"/>
    <p:sldId id="354" r:id="rId24"/>
    <p:sldId id="359" r:id="rId25"/>
    <p:sldId id="341" r:id="rId26"/>
    <p:sldId id="342" r:id="rId27"/>
    <p:sldId id="311" r:id="rId28"/>
    <p:sldId id="344" r:id="rId29"/>
    <p:sldId id="339" r:id="rId30"/>
    <p:sldId id="343" r:id="rId31"/>
    <p:sldId id="345" r:id="rId32"/>
    <p:sldId id="350" r:id="rId33"/>
    <p:sldId id="368" r:id="rId34"/>
    <p:sldId id="360" r:id="rId35"/>
    <p:sldId id="302" r:id="rId36"/>
    <p:sldId id="284" r:id="rId37"/>
    <p:sldId id="293" r:id="rId38"/>
    <p:sldId id="285" r:id="rId39"/>
    <p:sldId id="296" r:id="rId40"/>
    <p:sldId id="304" r:id="rId41"/>
    <p:sldId id="305" r:id="rId42"/>
    <p:sldId id="369" r:id="rId43"/>
    <p:sldId id="365" r:id="rId44"/>
    <p:sldId id="364" r:id="rId45"/>
    <p:sldId id="361" r:id="rId46"/>
    <p:sldId id="355" r:id="rId47"/>
    <p:sldId id="356" r:id="rId48"/>
    <p:sldId id="31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64D"/>
    <a:srgbClr val="37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9388" autoAdjust="0"/>
  </p:normalViewPr>
  <p:slideViewPr>
    <p:cSldViewPr snapToGrid="0" snapToObjects="1">
      <p:cViewPr>
        <p:scale>
          <a:sx n="85" d="100"/>
          <a:sy n="85" d="100"/>
        </p:scale>
        <p:origin x="-167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5A8C-8F86-0049-8352-B4E37B147F69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E6BF2-F25E-0E4C-92F3-B1DD83DB8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9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46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5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7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19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49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5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E6BF2-F25E-0E4C-92F3-B1DD83DB8D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0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2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4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0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D6637-6464-BB49-8450-013A2DF976B4}" type="datetimeFigureOut">
              <a:rPr lang="en-US" smtClean="0"/>
              <a:pPr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3714C-FF04-C340-A280-EE8271F240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3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multiqc.inf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f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5625"/>
            <a:ext cx="7772400" cy="1470025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Quality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5920"/>
            <a:ext cx="6400800" cy="2372880"/>
          </a:xfrm>
        </p:spPr>
        <p:txBody>
          <a:bodyPr>
            <a:normAutofit/>
          </a:bodyPr>
          <a:lstStyle/>
          <a:p>
            <a:r>
              <a:rPr lang="en-US" dirty="0" smtClean="0"/>
              <a:t>Before the analysis begins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76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r>
              <a:rPr lang="en-US" dirty="0" smtClean="0"/>
              <a:t> report</a:t>
            </a:r>
            <a:endParaRPr lang="en-US" dirty="0"/>
          </a:p>
        </p:txBody>
      </p:sp>
      <p:pic>
        <p:nvPicPr>
          <p:cNvPr id="4" name="Picture 3" descr="Screen Shot 2014-10-28 at 12.5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56" y="1353599"/>
            <a:ext cx="6925945" cy="4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quality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527" y="1976678"/>
            <a:ext cx="40640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16" y="1976678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 tile sequence </a:t>
            </a:r>
            <a:r>
              <a:rPr lang="en-US" b="1" dirty="0" smtClean="0"/>
              <a:t>quality (</a:t>
            </a:r>
            <a:r>
              <a:rPr lang="en-US" b="1" dirty="0" err="1" smtClean="0"/>
              <a:t>Illumina</a:t>
            </a:r>
            <a:r>
              <a:rPr lang="en-US" b="1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4" y="2200284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37" y="2200284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quality </a:t>
            </a:r>
            <a:r>
              <a:rPr lang="en-US" b="1" dirty="0" smtClean="0"/>
              <a:t>scores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93" y="1931957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12" y="1931957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base sequence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481" y="2271838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3" y="2271838"/>
            <a:ext cx="4191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 sequence GC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2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Sequence Duplication </a:t>
            </a:r>
            <a:r>
              <a:rPr lang="en-US" b="1" dirty="0" smtClean="0"/>
              <a:t>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8" y="2316559"/>
            <a:ext cx="4064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89" y="231655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4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Overrepresented </a:t>
            </a:r>
            <a:r>
              <a:rPr lang="en-US" b="1" dirty="0" smtClean="0"/>
              <a:t>sequences</a:t>
            </a:r>
            <a:endParaRPr lang="en-US" dirty="0"/>
          </a:p>
        </p:txBody>
      </p:sp>
      <p:pic>
        <p:nvPicPr>
          <p:cNvPr id="4" name="Picture 3" descr="Screen Shot 2014-10-28 at 10.38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3004"/>
            <a:ext cx="8351512" cy="377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7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Adapter </a:t>
            </a:r>
            <a:r>
              <a:rPr lang="en-US" b="1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98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Kmer</a:t>
            </a:r>
            <a:r>
              <a:rPr lang="en-US" dirty="0" smtClean="0"/>
              <a:t> 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113" y="141763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3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9474" y="5695169"/>
            <a:ext cx="2702365" cy="350498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What could go wrong?</a:t>
            </a:r>
            <a:endParaRPr lang="en-US" dirty="0"/>
          </a:p>
        </p:txBody>
      </p:sp>
      <p:pic>
        <p:nvPicPr>
          <p:cNvPr id="4" name="Content Placeholder 4" descr="Screen shot 2012-10-21 at 18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38" r="-10638"/>
          <a:stretch>
            <a:fillRect/>
          </a:stretch>
        </p:blipFill>
        <p:spPr>
          <a:xfrm>
            <a:off x="422625" y="1124486"/>
            <a:ext cx="8229600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</a:t>
            </a:r>
            <a:r>
              <a:rPr lang="en-US" dirty="0" err="1" smtClean="0"/>
              <a:t>FastQC</a:t>
            </a:r>
            <a:r>
              <a:rPr lang="en-US" dirty="0" smtClean="0"/>
              <a:t>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Try to figure out why</a:t>
            </a:r>
          </a:p>
          <a:p>
            <a:pPr lvl="1"/>
            <a:r>
              <a:rPr lang="en-US" dirty="0"/>
              <a:t>If problem seem to be related to problems during sequencing – </a:t>
            </a:r>
            <a:r>
              <a:rPr lang="en-US" dirty="0" err="1"/>
              <a:t>resequence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If problem is related to library prep – rerun if possible.</a:t>
            </a:r>
          </a:p>
          <a:p>
            <a:r>
              <a:rPr lang="en-US" dirty="0" smtClean="0"/>
              <a:t>You can filter out the low quality reads</a:t>
            </a:r>
          </a:p>
          <a:p>
            <a:pPr lvl="1"/>
            <a:r>
              <a:rPr lang="en-US" dirty="0" smtClean="0"/>
              <a:t>Adapter trimming (</a:t>
            </a:r>
            <a:r>
              <a:rPr lang="en-US" dirty="0" err="1" smtClean="0"/>
              <a:t>cutadapt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 low </a:t>
            </a:r>
            <a:r>
              <a:rPr lang="en-US" dirty="0" err="1" smtClean="0"/>
              <a:t>phred</a:t>
            </a:r>
            <a:r>
              <a:rPr lang="en-US" dirty="0" smtClean="0"/>
              <a:t> score reads (</a:t>
            </a:r>
            <a:r>
              <a:rPr lang="en-US" dirty="0" err="1" smtClean="0"/>
              <a:t>samtools</a:t>
            </a:r>
            <a:r>
              <a:rPr lang="en-US" dirty="0" smtClean="0"/>
              <a:t>, </a:t>
            </a:r>
            <a:r>
              <a:rPr lang="en-US" dirty="0" err="1" smtClean="0"/>
              <a:t>jaccard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you have enough reads after filtering the data may still be useful.</a:t>
            </a:r>
          </a:p>
          <a:p>
            <a:r>
              <a:rPr lang="en-US" dirty="0" smtClean="0"/>
              <a:t>But be careful to do equal trimming on all samples!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dirty="0"/>
              <a:t>l</a:t>
            </a:r>
            <a:r>
              <a:rPr lang="en-US" dirty="0" smtClean="0"/>
              <a:t>ogs – mapping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Program specific how the output will be (STAR, Bowtie, BWA, </a:t>
            </a:r>
            <a:r>
              <a:rPr lang="en-US" dirty="0" err="1" smtClean="0"/>
              <a:t>Tophat</a:t>
            </a:r>
            <a:r>
              <a:rPr lang="en-US" dirty="0" smtClean="0"/>
              <a:t>…)</a:t>
            </a:r>
          </a:p>
          <a:p>
            <a:r>
              <a:rPr lang="en-US" dirty="0" smtClean="0"/>
              <a:t>Always gives: </a:t>
            </a:r>
          </a:p>
          <a:p>
            <a:pPr lvl="1"/>
            <a:r>
              <a:rPr lang="en-US" dirty="0" smtClean="0"/>
              <a:t>% uniquely mapping – ideally around 90% for 100 </a:t>
            </a:r>
            <a:r>
              <a:rPr lang="en-US" dirty="0" err="1" smtClean="0"/>
              <a:t>bp</a:t>
            </a:r>
            <a:r>
              <a:rPr lang="en-US" dirty="0" smtClean="0"/>
              <a:t> reads</a:t>
            </a:r>
          </a:p>
          <a:p>
            <a:pPr lvl="1"/>
            <a:r>
              <a:rPr lang="en-US" dirty="0" smtClean="0"/>
              <a:t>% multi-mapping – will depend on read length</a:t>
            </a:r>
          </a:p>
          <a:p>
            <a:pPr lvl="1"/>
            <a:r>
              <a:rPr lang="en-US" dirty="0" smtClean="0"/>
              <a:t>% unmapped – could indicate contaminations, adaptors</a:t>
            </a:r>
          </a:p>
          <a:p>
            <a:r>
              <a:rPr lang="en-US" dirty="0" smtClean="0"/>
              <a:t>Also statistics on:</a:t>
            </a:r>
          </a:p>
          <a:p>
            <a:pPr lvl="1"/>
            <a:r>
              <a:rPr lang="en-US" dirty="0" smtClean="0"/>
              <a:t>Mismatches / </a:t>
            </a:r>
            <a:r>
              <a:rPr lang="en-US" dirty="0" err="1" smtClean="0"/>
              <a:t>indels</a:t>
            </a:r>
            <a:endParaRPr lang="en-US" dirty="0" smtClean="0"/>
          </a:p>
          <a:p>
            <a:pPr lvl="1"/>
            <a:r>
              <a:rPr lang="en-US" dirty="0" smtClean="0"/>
              <a:t>Splice junctions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mapping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– try to figure out why it failed. With the use of </a:t>
            </a:r>
            <a:r>
              <a:rPr lang="en-US" dirty="0" err="1" smtClean="0"/>
              <a:t>FastQC/RseQC/Mapping</a:t>
            </a:r>
            <a:r>
              <a:rPr lang="en-US" dirty="0" smtClean="0"/>
              <a:t> logs.</a:t>
            </a:r>
          </a:p>
          <a:p>
            <a:pPr lvl="1"/>
            <a:r>
              <a:rPr lang="en-US" dirty="0" smtClean="0"/>
              <a:t>Perhaps also look for contaminant species</a:t>
            </a:r>
          </a:p>
          <a:p>
            <a:pPr lvl="1"/>
            <a:r>
              <a:rPr lang="en-US" dirty="0" smtClean="0"/>
              <a:t>Redo library prep controlling for possible errors</a:t>
            </a:r>
          </a:p>
          <a:p>
            <a:r>
              <a:rPr lang="en-US" dirty="0" smtClean="0"/>
              <a:t> Low mapping, but not completely failed.</a:t>
            </a:r>
          </a:p>
          <a:p>
            <a:pPr lvl="1"/>
            <a:r>
              <a:rPr lang="en-US" dirty="0" smtClean="0"/>
              <a:t>Figure out why!</a:t>
            </a:r>
          </a:p>
          <a:p>
            <a:pPr lvl="1"/>
            <a:r>
              <a:rPr lang="en-US" dirty="0" smtClean="0"/>
              <a:t>Is it equal for all samples?</a:t>
            </a:r>
          </a:p>
          <a:p>
            <a:pPr lvl="1"/>
            <a:r>
              <a:rPr lang="en-US" dirty="0" smtClean="0"/>
              <a:t>Could it introduce any bias in the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0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AM/BAM 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244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mapped reads with location in genome, mapping information etc</a:t>
            </a:r>
            <a:r>
              <a:rPr lang="en-US" dirty="0" smtClean="0"/>
              <a:t>. </a:t>
            </a:r>
          </a:p>
          <a:p>
            <a:r>
              <a:rPr lang="en-US" dirty="0"/>
              <a:t>SAM (Sequence Alignment/Map) format – </a:t>
            </a:r>
            <a:r>
              <a:rPr lang="en-US" dirty="0" err="1" smtClean="0"/>
              <a:t>alignment.sam</a:t>
            </a:r>
            <a:endParaRPr lang="en-US" dirty="0" smtClean="0"/>
          </a:p>
          <a:p>
            <a:r>
              <a:rPr lang="en-US" dirty="0" smtClean="0"/>
              <a:t>BAM </a:t>
            </a:r>
            <a:r>
              <a:rPr lang="en-US" dirty="0"/>
              <a:t>is a compressed 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/>
              <a:t>format – </a:t>
            </a:r>
            <a:r>
              <a:rPr lang="en-US" dirty="0" err="1" smtClean="0"/>
              <a:t>alignment.bam</a:t>
            </a:r>
            <a:endParaRPr lang="en-US" dirty="0" smtClean="0"/>
          </a:p>
          <a:p>
            <a:r>
              <a:rPr lang="en-US" dirty="0" smtClean="0"/>
              <a:t>A bam-file (always) needs to be indexed and sorted - </a:t>
            </a:r>
            <a:r>
              <a:rPr lang="en-US" dirty="0" err="1" smtClean="0"/>
              <a:t>alignment.bam.bai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Samtools</a:t>
            </a:r>
            <a:r>
              <a:rPr lang="en-US" dirty="0" smtClean="0"/>
              <a:t> – a simple program for converting between bam/</a:t>
            </a:r>
            <a:r>
              <a:rPr lang="en-US" dirty="0" err="1" smtClean="0"/>
              <a:t>sam</a:t>
            </a:r>
            <a:r>
              <a:rPr lang="en-US" dirty="0" smtClean="0"/>
              <a:t>, indexing, sorting, filtering, etc.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file format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4914" y="5116109"/>
            <a:ext cx="46474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details on: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samtools.github.io</a:t>
            </a:r>
            <a:r>
              <a:rPr lang="en-US" dirty="0"/>
              <a:t>/</a:t>
            </a:r>
            <a:r>
              <a:rPr lang="en-US" dirty="0" err="1"/>
              <a:t>hts</a:t>
            </a:r>
            <a:r>
              <a:rPr lang="en-US" dirty="0"/>
              <a:t>-specs/SAMv1.pdf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genome.sph.umich.edu</a:t>
            </a:r>
            <a:r>
              <a:rPr lang="en-US" dirty="0"/>
              <a:t>/wiki/SAM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09" y="1699407"/>
            <a:ext cx="87471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/>
                <a:cs typeface="Courier New"/>
              </a:rPr>
              <a:t>HWI-ST1018:7:1101:1648:2188#0   99      chr1    115275270       255     1S100M  =       115275321       152  </a:t>
            </a:r>
            <a:r>
              <a:rPr lang="en-US" sz="1000" dirty="0" smtClean="0">
                <a:latin typeface="Courier New"/>
                <a:cs typeface="Courier New"/>
              </a:rPr>
              <a:t> NTTCTATATTGGTTGCTCGCTCTAATTTGTCACGTCGGTCTGTTGAAATATTAAACCTAACATGGTCACCTTCCAGCAGGGTCACCTTGGATTTCGTATCT   BS\</a:t>
            </a:r>
            <a:r>
              <a:rPr lang="en-US" sz="1000" dirty="0" err="1">
                <a:latin typeface="Courier New"/>
                <a:cs typeface="Courier New"/>
              </a:rPr>
              <a:t>cceeeggeggghhhhbghhhhhhhhhhfhhhhhhhfhhhhhhhffhhhffhhhfffgghhgg</a:t>
            </a:r>
            <a:r>
              <a:rPr lang="en-US" sz="1000" dirty="0">
                <a:latin typeface="Courier New"/>
                <a:cs typeface="Courier New"/>
              </a:rPr>
              <a:t>\</a:t>
            </a:r>
            <a:r>
              <a:rPr lang="en-US" sz="1000" dirty="0" err="1">
                <a:latin typeface="Courier New"/>
                <a:cs typeface="Courier New"/>
              </a:rPr>
              <a:t>Z^ddeeeedbdbdcacbabcbcccbbbcc^abbc</a:t>
            </a:r>
            <a:r>
              <a:rPr lang="en-US" sz="1000" dirty="0">
                <a:latin typeface="Courier New"/>
                <a:cs typeface="Courier New"/>
              </a:rPr>
              <a:t>]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HWI-ST1018:7:1101:1648:2188#0   147     chr1    115275321       255     101M    =       115275270       -152    AAACCTAACATGGTCACCTTCCAGCAGGGTCACCTTGGATTTCGTATCTTTGTCTCCAAAGGGAAGTTCTTTAGGGATCACAAAGTCNANTTTGNTNNGTC   BBccbdccccccccbbcccccddcddeeeeccggggghihiiiiifhihfgiiihhhhihhihiiiihhiihiiiiihihhihgd]</a:t>
            </a:r>
            <a:r>
              <a:rPr lang="en-US" sz="1000" dirty="0" err="1">
                <a:latin typeface="Courier New"/>
                <a:cs typeface="Courier New"/>
              </a:rPr>
              <a:t>RBRBec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QBQBBbbb</a:t>
            </a:r>
            <a:r>
              <a:rPr lang="en-US" sz="1000" dirty="0">
                <a:latin typeface="Courier New"/>
                <a:cs typeface="Courier New"/>
              </a:rPr>
              <a:t>   NH:i:1  HI:i:1  AS:i:194        nM:i:0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99      chr19   14574483        255     1S72M85N28M     =       14574529        232     NCCTTCCGCAACCCTGTCATTGAGAGGATTCCTCGGCTCCGACGGCAGAAGAAAATTTTCTCCAAGCAGCAAGGGAAGGCGTTCCAGCGTGCTAGGCAGAT   BP\cceeefgggghhighiiiiiiiiihhhiiiiihiiiiiiihiggeeedddddbbbcccbbccb^[`</a:t>
            </a:r>
            <a:r>
              <a:rPr lang="en-US" sz="1000" dirty="0" err="1">
                <a:latin typeface="Courier New"/>
                <a:cs typeface="Courier New"/>
              </a:rPr>
              <a:t>aaccccccccccX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accccc^acc</a:t>
            </a:r>
            <a:r>
              <a:rPr lang="en-US" sz="1000" dirty="0">
                <a:latin typeface="Courier New"/>
                <a:cs typeface="Courier New"/>
              </a:rPr>
              <a:t>]</a:t>
            </a:r>
            <a:r>
              <a:rPr lang="en-US" sz="1000" dirty="0" err="1">
                <a:latin typeface="Courier New"/>
                <a:cs typeface="Courier New"/>
              </a:rPr>
              <a:t>bc^b_a</a:t>
            </a:r>
            <a:r>
              <a:rPr lang="en-US" sz="1000" dirty="0">
                <a:latin typeface="Courier New"/>
                <a:cs typeface="Courier New"/>
              </a:rPr>
              <a:t>]   NH:i:1  HI:i:1  AS:i:203        nM:i:0  XS:A:+</a:t>
            </a:r>
          </a:p>
          <a:p>
            <a:r>
              <a:rPr lang="en-US" sz="1000" dirty="0">
                <a:latin typeface="Courier New"/>
                <a:cs typeface="Courier New"/>
              </a:rPr>
              <a:t>HWI-ST1018:7:1101:2039:2206#0   147     chr19   14574529        255     26M85N75M       =       14574483        -232    GAAGAAAATTTTCTCCAAGCAGCAAGGGAAGGCGTTCCAGCGTGCTAGGCAGATGAACATCGATGTCGCCACGTGGGTGCGGCTGCTCCGGAGGCTCATCC   ]ccdcccbbbacbcaccccbcccccccccccbcccaccccccccdd_dddeeeeeeeggggiiiiihihiiiiiiiihiihiiiiiiigfgggeeeeebbb   NH:i:1  HI:i:1  AS:i:203        nM:i:0  XS:A:+</a:t>
            </a:r>
          </a:p>
        </p:txBody>
      </p:sp>
    </p:spTree>
    <p:extLst>
      <p:ext uri="{BB962C8B-B14F-4D97-AF65-F5344CB8AC3E}">
        <p14:creationId xmlns:p14="http://schemas.microsoft.com/office/powerpoint/2010/main" val="292514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mapping - </a:t>
            </a:r>
            <a:r>
              <a:rPr lang="en-US" dirty="0" err="1" smtClean="0"/>
              <a:t>RseQC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288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General sequence QC:</a:t>
            </a:r>
          </a:p>
          <a:p>
            <a:pPr lvl="1"/>
            <a:r>
              <a:rPr lang="en-US" dirty="0" smtClean="0"/>
              <a:t>sequence quality</a:t>
            </a:r>
          </a:p>
          <a:p>
            <a:pPr lvl="1"/>
            <a:r>
              <a:rPr lang="en-US" dirty="0" smtClean="0"/>
              <a:t>nucleotide composition bias</a:t>
            </a:r>
          </a:p>
          <a:p>
            <a:pPr lvl="1"/>
            <a:r>
              <a:rPr lang="en-US" dirty="0" smtClean="0"/>
              <a:t>PCR bias and </a:t>
            </a:r>
          </a:p>
          <a:p>
            <a:pPr lvl="1"/>
            <a:r>
              <a:rPr lang="en-US" dirty="0" smtClean="0"/>
              <a:t>GC bias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specific QC:</a:t>
            </a:r>
          </a:p>
          <a:p>
            <a:pPr lvl="1"/>
            <a:r>
              <a:rPr lang="en-US" dirty="0" smtClean="0"/>
              <a:t>evaluate sequencing saturation</a:t>
            </a:r>
          </a:p>
          <a:p>
            <a:pPr lvl="1"/>
            <a:r>
              <a:rPr lang="en-US" dirty="0" smtClean="0"/>
              <a:t>mapped reads distribution</a:t>
            </a:r>
          </a:p>
          <a:p>
            <a:pPr lvl="1"/>
            <a:r>
              <a:rPr lang="en-US" dirty="0" smtClean="0"/>
              <a:t>coverage uniformity</a:t>
            </a:r>
          </a:p>
          <a:p>
            <a:pPr lvl="1"/>
            <a:r>
              <a:rPr lang="en-US" dirty="0" smtClean="0"/>
              <a:t>strand specificity</a:t>
            </a:r>
          </a:p>
          <a:p>
            <a:pPr lvl="1"/>
            <a:r>
              <a:rPr lang="en-US" dirty="0" smtClean="0"/>
              <a:t>Etc..</a:t>
            </a:r>
          </a:p>
          <a:p>
            <a:r>
              <a:rPr lang="en-US" dirty="0" smtClean="0"/>
              <a:t>Some tools for file manipulations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rseqc.sourceforge.net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 clipping - </a:t>
            </a:r>
            <a:r>
              <a:rPr lang="en-US" dirty="0" err="1" smtClean="0"/>
              <a:t>clipping_profile.py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11" y="1159149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coverage - </a:t>
            </a:r>
            <a:r>
              <a:rPr lang="en-US" dirty="0" err="1" smtClean="0"/>
              <a:t>geneBody_coverage.py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degraded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Degraded</a:t>
            </a:r>
            <a:endParaRPr lang="en-US" dirty="0"/>
          </a:p>
        </p:txBody>
      </p:sp>
      <p:pic>
        <p:nvPicPr>
          <p:cNvPr id="12" name="Content Placeholder 11" descr="Sample_Cr79_29_extra1_F.Tophat.out.accepted_hits.bam.txt.geneBodyCoverage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" b="1119"/>
          <a:stretch>
            <a:fillRect/>
          </a:stretch>
        </p:blipFill>
        <p:spPr/>
      </p:pic>
      <p:pic>
        <p:nvPicPr>
          <p:cNvPr id="11" name="Content Placeholder 10" descr="Sample_Cg8f_KS1_F.Tophat.out.accepted_hits.bam.txt.geneBodyCoverage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1972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RNA quality:</a:t>
            </a:r>
          </a:p>
          <a:p>
            <a:pPr lvl="1"/>
            <a:r>
              <a:rPr lang="en-US" dirty="0" smtClean="0"/>
              <a:t>Degradation</a:t>
            </a:r>
          </a:p>
          <a:p>
            <a:pPr lvl="1"/>
            <a:r>
              <a:rPr lang="en-US" dirty="0" smtClean="0"/>
              <a:t>Contaminations (pathogens or other sources)</a:t>
            </a:r>
          </a:p>
          <a:p>
            <a:pPr lvl="1"/>
            <a:r>
              <a:rPr lang="en-US" dirty="0" smtClean="0"/>
              <a:t>GC-bias</a:t>
            </a:r>
          </a:p>
          <a:p>
            <a:pPr lvl="1"/>
            <a:r>
              <a:rPr lang="en-US" dirty="0" smtClean="0"/>
              <a:t>Nuclear </a:t>
            </a:r>
            <a:r>
              <a:rPr lang="en-US" i="1" dirty="0" err="1" smtClean="0"/>
              <a:t>vs</a:t>
            </a:r>
            <a:r>
              <a:rPr lang="en-US" dirty="0" smtClean="0"/>
              <a:t> organelle reads</a:t>
            </a:r>
          </a:p>
          <a:p>
            <a:r>
              <a:rPr lang="en-US" dirty="0" smtClean="0"/>
              <a:t>Library prep:</a:t>
            </a:r>
          </a:p>
          <a:p>
            <a:pPr lvl="1"/>
            <a:r>
              <a:rPr lang="en-US" dirty="0" smtClean="0"/>
              <a:t>Failed reactions</a:t>
            </a:r>
          </a:p>
          <a:p>
            <a:pPr lvl="1"/>
            <a:r>
              <a:rPr lang="en-US" dirty="0" smtClean="0"/>
              <a:t>RNA / Adapter ratios – primer dimers</a:t>
            </a:r>
          </a:p>
          <a:p>
            <a:pPr lvl="1"/>
            <a:r>
              <a:rPr lang="en-US" dirty="0" smtClean="0"/>
              <a:t>Clonal duplicates</a:t>
            </a:r>
          </a:p>
          <a:p>
            <a:pPr lvl="1"/>
            <a:r>
              <a:rPr lang="en-US" dirty="0" smtClean="0"/>
              <a:t>Chimeric reads</a:t>
            </a:r>
          </a:p>
          <a:p>
            <a:pPr lvl="1"/>
            <a:r>
              <a:rPr lang="en-US" dirty="0" smtClean="0"/>
              <a:t>Contaminations</a:t>
            </a:r>
          </a:p>
          <a:p>
            <a:r>
              <a:rPr lang="en-US" dirty="0" smtClean="0"/>
              <a:t>Sequencing:</a:t>
            </a:r>
          </a:p>
          <a:p>
            <a:pPr lvl="1"/>
            <a:r>
              <a:rPr lang="en-US" dirty="0" smtClean="0"/>
              <a:t>Base calling errors </a:t>
            </a:r>
          </a:p>
          <a:p>
            <a:pPr lvl="1"/>
            <a:r>
              <a:rPr lang="en-US" dirty="0" smtClean="0"/>
              <a:t>Uncalled bases </a:t>
            </a:r>
          </a:p>
          <a:p>
            <a:pPr lvl="1"/>
            <a:r>
              <a:rPr lang="en-US" dirty="0" smtClean="0"/>
              <a:t>Low quality bases (3’ end) </a:t>
            </a:r>
          </a:p>
          <a:p>
            <a:pPr lvl="1"/>
            <a:r>
              <a:rPr lang="en-US" dirty="0" smtClean="0"/>
              <a:t>Contaminations</a:t>
            </a:r>
          </a:p>
          <a:p>
            <a:pPr lvl="1"/>
            <a:r>
              <a:rPr lang="en-US" dirty="0" smtClean="0"/>
              <a:t>Sequence complexity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4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Distance between PE-reads - </a:t>
            </a:r>
            <a:r>
              <a:rPr lang="en-US" dirty="0" err="1" smtClean="0"/>
              <a:t>inner_distance.py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78" y="143642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in the genome do your reads map?  - </a:t>
            </a:r>
            <a:r>
              <a:rPr lang="en-US" dirty="0" err="1" smtClean="0"/>
              <a:t>read_distribution.py</a:t>
            </a:r>
            <a:endParaRPr lang="en-US" dirty="0"/>
          </a:p>
        </p:txBody>
      </p:sp>
      <p:pic>
        <p:nvPicPr>
          <p:cNvPr id="4" name="Picture 3" descr="Screen Shot 2014-10-28 at 11.14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053839"/>
            <a:ext cx="5410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9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</a:t>
            </a:r>
            <a:r>
              <a:rPr lang="en-US" dirty="0" err="1" smtClean="0"/>
              <a:t>RseQC</a:t>
            </a:r>
            <a:r>
              <a:rPr lang="en-US" dirty="0" smtClean="0"/>
              <a:t> output – what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 </a:t>
            </a:r>
            <a:r>
              <a:rPr lang="en-US" dirty="0"/>
              <a:t>to figure </a:t>
            </a:r>
            <a:r>
              <a:rPr lang="en-US" dirty="0" smtClean="0"/>
              <a:t>out what went wrong. </a:t>
            </a:r>
            <a:endParaRPr lang="en-US" dirty="0"/>
          </a:p>
          <a:p>
            <a:pPr lvl="1"/>
            <a:r>
              <a:rPr lang="en-US" dirty="0"/>
              <a:t>Redo library prep controlling for possible errors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it equal for all samples?</a:t>
            </a:r>
          </a:p>
          <a:p>
            <a:pPr lvl="1"/>
            <a:r>
              <a:rPr lang="en-US" dirty="0"/>
              <a:t>Could it introduce any bias in the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RNA-degradation in some samples</a:t>
            </a:r>
          </a:p>
          <a:p>
            <a:pPr lvl="1"/>
            <a:r>
              <a:rPr lang="en-US" dirty="0" smtClean="0"/>
              <a:t>Possible to use a region at 3’ end for expression estimates.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8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6099"/>
          </a:xfrm>
        </p:spPr>
        <p:txBody>
          <a:bodyPr/>
          <a:lstStyle/>
          <a:p>
            <a:r>
              <a:rPr lang="en-US" dirty="0" err="1" smtClean="0"/>
              <a:t>MultiQC</a:t>
            </a:r>
            <a:r>
              <a:rPr lang="en-US" dirty="0" smtClean="0"/>
              <a:t> – summary of QC stats</a:t>
            </a:r>
            <a:endParaRPr lang="en-US" dirty="0"/>
          </a:p>
        </p:txBody>
      </p:sp>
      <p:pic>
        <p:nvPicPr>
          <p:cNvPr id="6" name="Picture 5" descr="Screen Shot 2016-10-25 at 13.1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3" y="1231758"/>
            <a:ext cx="7224026" cy="4592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4932" y="6182749"/>
            <a:ext cx="23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 ( http</a:t>
            </a:r>
            <a:r>
              <a:rPr lang="en-US" dirty="0">
                <a:hlinkClick r:id="rId3"/>
              </a:rPr>
              <a:t>://multiqc.info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6566" y="5413105"/>
            <a:ext cx="4761498" cy="147732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Code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load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bioinfo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-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tools</a:t>
            </a:r>
          </a:p>
          <a:p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$ module load </a:t>
            </a:r>
            <a:r>
              <a:rPr lang="en-US" dirty="0" err="1" smtClean="0">
                <a:solidFill>
                  <a:srgbClr val="0000FF"/>
                </a:solidFill>
                <a:latin typeface="Courier"/>
                <a:cs typeface="Courier"/>
              </a:rPr>
              <a:t>MultiQC</a:t>
            </a:r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$ </a:t>
            </a:r>
            <a:r>
              <a:rPr lang="en-US" dirty="0" err="1" smtClean="0">
                <a:latin typeface="Courier"/>
                <a:cs typeface="Courier"/>
              </a:rPr>
              <a:t>multiqc</a:t>
            </a:r>
            <a:r>
              <a:rPr lang="en-US" dirty="0" smtClean="0">
                <a:latin typeface="Courier"/>
                <a:cs typeface="Courier"/>
              </a:rPr>
              <a:t> .</a:t>
            </a:r>
          </a:p>
          <a:p>
            <a:endParaRPr lang="en-US" dirty="0" smtClean="0">
              <a:solidFill>
                <a:srgbClr val="0000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7812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84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Sample swaps and outliers can be identified using PCA</a:t>
            </a:r>
            <a:endParaRPr lang="en-US" cap="none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8618" y="36906"/>
            <a:ext cx="4875856" cy="1421081"/>
            <a:chOff x="61418" y="198663"/>
            <a:chExt cx="4875856" cy="1421081"/>
          </a:xfrm>
        </p:grpSpPr>
        <p:grpSp>
          <p:nvGrpSpPr>
            <p:cNvPr id="15" name="Group 1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19" name="TextBox 1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24" name="Straight Arrow Connector 23"/>
              <p:cNvCxnSpPr>
                <a:stCxn id="22" idx="0"/>
                <a:endCxn id="2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9" idx="3"/>
                <a:endCxn id="2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28" name="Straight Arrow Connector 27"/>
              <p:cNvCxnSpPr>
                <a:stCxn id="23" idx="3"/>
                <a:endCxn id="2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31" name="Straight Arrow Connector 30"/>
              <p:cNvCxnSpPr>
                <a:stCxn id="26" idx="2"/>
                <a:endCxn id="3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1018" y="189306"/>
            <a:ext cx="4875856" cy="1421081"/>
            <a:chOff x="61418" y="198663"/>
            <a:chExt cx="4875856" cy="1421081"/>
          </a:xfrm>
        </p:grpSpPr>
        <p:grpSp>
          <p:nvGrpSpPr>
            <p:cNvPr id="33" name="Group 3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35" name="TextBox 3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38" name="Straight Arrow Connector 37"/>
              <p:cNvCxnSpPr>
                <a:stCxn id="36" idx="0"/>
                <a:endCxn id="3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3"/>
                <a:endCxn id="3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41" name="Straight Arrow Connector 40"/>
              <p:cNvCxnSpPr>
                <a:stCxn id="37" idx="3"/>
                <a:endCxn id="4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43" name="Straight Arrow Connector 42"/>
              <p:cNvCxnSpPr>
                <a:stCxn id="40" idx="2"/>
                <a:endCxn id="4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3418" y="341706"/>
            <a:ext cx="4875856" cy="1421081"/>
            <a:chOff x="61418" y="198663"/>
            <a:chExt cx="4875856" cy="1421081"/>
          </a:xfrm>
        </p:grpSpPr>
        <p:grpSp>
          <p:nvGrpSpPr>
            <p:cNvPr id="45" name="Group 44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50" name="Straight Arrow Connector 49"/>
              <p:cNvCxnSpPr>
                <a:stCxn id="48" idx="0"/>
                <a:endCxn id="49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7" idx="3"/>
                <a:endCxn id="49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53" name="Straight Arrow Connector 52"/>
              <p:cNvCxnSpPr>
                <a:stCxn id="49" idx="3"/>
                <a:endCxn id="52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rgbClr val="FF66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55" name="Straight Arrow Connector 54"/>
              <p:cNvCxnSpPr>
                <a:stCxn id="52" idx="2"/>
                <a:endCxn id="54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935" y="1803836"/>
            <a:ext cx="4875856" cy="1421081"/>
            <a:chOff x="61418" y="198663"/>
            <a:chExt cx="4875856" cy="1421081"/>
          </a:xfrm>
        </p:grpSpPr>
        <p:grpSp>
          <p:nvGrpSpPr>
            <p:cNvPr id="57" name="Group 56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59" name="TextBox 58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62" name="Straight Arrow Connector 61"/>
              <p:cNvCxnSpPr>
                <a:stCxn id="60" idx="0"/>
                <a:endCxn id="61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59" idx="3"/>
                <a:endCxn id="61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65" name="Straight Arrow Connector 64"/>
              <p:cNvCxnSpPr>
                <a:stCxn id="61" idx="3"/>
                <a:endCxn id="64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67" name="Straight Arrow Connector 66"/>
              <p:cNvCxnSpPr>
                <a:stCxn id="64" idx="2"/>
                <a:endCxn id="66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81335" y="1956236"/>
            <a:ext cx="4875856" cy="1421081"/>
            <a:chOff x="61418" y="198663"/>
            <a:chExt cx="4875856" cy="1421081"/>
          </a:xfrm>
        </p:grpSpPr>
        <p:grpSp>
          <p:nvGrpSpPr>
            <p:cNvPr id="69" name="Group 68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71" name="TextBox 70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74" name="Straight Arrow Connector 73"/>
              <p:cNvCxnSpPr>
                <a:stCxn id="72" idx="0"/>
                <a:endCxn id="73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stCxn id="71" idx="3"/>
                <a:endCxn id="73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77" name="Straight Arrow Connector 76"/>
              <p:cNvCxnSpPr>
                <a:stCxn id="73" idx="3"/>
                <a:endCxn id="76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79" name="Straight Arrow Connector 78"/>
              <p:cNvCxnSpPr>
                <a:stCxn id="76" idx="2"/>
                <a:endCxn id="78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ctangle 69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933735" y="2108636"/>
            <a:ext cx="4875856" cy="1421081"/>
            <a:chOff x="61418" y="198663"/>
            <a:chExt cx="4875856" cy="1421081"/>
          </a:xfrm>
        </p:grpSpPr>
        <p:grpSp>
          <p:nvGrpSpPr>
            <p:cNvPr id="81" name="Group 80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83" name="TextBox 82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86" name="Straight Arrow Connector 85"/>
              <p:cNvCxnSpPr>
                <a:stCxn id="84" idx="0"/>
                <a:endCxn id="85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83" idx="3"/>
                <a:endCxn id="85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89" name="Straight Arrow Connector 88"/>
              <p:cNvCxnSpPr>
                <a:stCxn id="85" idx="3"/>
                <a:endCxn id="88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91" name="Straight Arrow Connector 90"/>
              <p:cNvCxnSpPr>
                <a:stCxn id="88" idx="2"/>
                <a:endCxn id="90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86135" y="2261036"/>
            <a:ext cx="4875856" cy="1421081"/>
            <a:chOff x="61418" y="198663"/>
            <a:chExt cx="4875856" cy="1421081"/>
          </a:xfrm>
        </p:grpSpPr>
        <p:grpSp>
          <p:nvGrpSpPr>
            <p:cNvPr id="93" name="Group 92"/>
            <p:cNvGrpSpPr/>
            <p:nvPr/>
          </p:nvGrpSpPr>
          <p:grpSpPr>
            <a:xfrm>
              <a:off x="231787" y="335173"/>
              <a:ext cx="4572916" cy="1122358"/>
              <a:chOff x="231787" y="335173"/>
              <a:chExt cx="4572916" cy="1122358"/>
            </a:xfrm>
            <a:solidFill>
              <a:schemeClr val="bg1"/>
            </a:solidFill>
          </p:grpSpPr>
          <p:sp>
            <p:nvSpPr>
              <p:cNvPr id="95" name="TextBox 94"/>
              <p:cNvSpPr txBox="1"/>
              <p:nvPr/>
            </p:nvSpPr>
            <p:spPr>
              <a:xfrm>
                <a:off x="231787" y="348087"/>
                <a:ext cx="1077044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Reads</a:t>
                </a:r>
                <a:endParaRPr lang="en-US" sz="14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531496" y="1028405"/>
                <a:ext cx="1452499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Reference</a:t>
                </a:r>
                <a:endParaRPr lang="en-US" sz="14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488165" y="348087"/>
                <a:ext cx="1539161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Mapping</a:t>
                </a:r>
                <a:endParaRPr lang="en-US" sz="1400" dirty="0"/>
              </a:p>
            </p:txBody>
          </p:sp>
          <p:cxnSp>
            <p:nvCxnSpPr>
              <p:cNvPr id="98" name="Straight Arrow Connector 97"/>
              <p:cNvCxnSpPr>
                <a:stCxn id="96" idx="0"/>
                <a:endCxn id="97" idx="2"/>
              </p:cNvCxnSpPr>
              <p:nvPr/>
            </p:nvCxnSpPr>
            <p:spPr>
              <a:xfrm flipV="1">
                <a:off x="2257746" y="655864"/>
                <a:ext cx="0" cy="37254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95" idx="3"/>
                <a:endCxn id="97" idx="1"/>
              </p:cNvCxnSpPr>
              <p:nvPr/>
            </p:nvCxnSpPr>
            <p:spPr>
              <a:xfrm>
                <a:off x="1308831" y="501976"/>
                <a:ext cx="179334" cy="0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3465981" y="335173"/>
                <a:ext cx="1338722" cy="307777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Mapped reads</a:t>
                </a:r>
                <a:endParaRPr lang="en-US" sz="1400" dirty="0"/>
              </a:p>
            </p:txBody>
          </p:sp>
          <p:cxnSp>
            <p:nvCxnSpPr>
              <p:cNvPr id="101" name="Straight Arrow Connector 100"/>
              <p:cNvCxnSpPr>
                <a:stCxn id="97" idx="3"/>
                <a:endCxn id="100" idx="1"/>
              </p:cNvCxnSpPr>
              <p:nvPr/>
            </p:nvCxnSpPr>
            <p:spPr>
              <a:xfrm flipV="1">
                <a:off x="3027326" y="489062"/>
                <a:ext cx="438655" cy="12914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>
                <a:off x="3514442" y="934311"/>
                <a:ext cx="1290261" cy="523220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Expression </a:t>
                </a:r>
              </a:p>
              <a:p>
                <a:pPr algn="ctr"/>
                <a:r>
                  <a:rPr lang="en-US" sz="1400" dirty="0" smtClean="0"/>
                  <a:t>per gene</a:t>
                </a:r>
                <a:endParaRPr lang="en-US" sz="1400" dirty="0"/>
              </a:p>
            </p:txBody>
          </p:sp>
          <p:cxnSp>
            <p:nvCxnSpPr>
              <p:cNvPr id="103" name="Straight Arrow Connector 102"/>
              <p:cNvCxnSpPr>
                <a:stCxn id="100" idx="2"/>
                <a:endCxn id="102" idx="0"/>
              </p:cNvCxnSpPr>
              <p:nvPr/>
            </p:nvCxnSpPr>
            <p:spPr>
              <a:xfrm>
                <a:off x="4135342" y="642950"/>
                <a:ext cx="24231" cy="291361"/>
              </a:xfrm>
              <a:prstGeom prst="straightConnector1">
                <a:avLst/>
              </a:prstGeom>
              <a:grpFill/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Rectangle 93"/>
            <p:cNvSpPr/>
            <p:nvPr/>
          </p:nvSpPr>
          <p:spPr>
            <a:xfrm>
              <a:off x="61418" y="198663"/>
              <a:ext cx="4875856" cy="142108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4" name="Straight Arrow Connector 103"/>
          <p:cNvCxnSpPr/>
          <p:nvPr/>
        </p:nvCxnSpPr>
        <p:spPr>
          <a:xfrm>
            <a:off x="5699274" y="924954"/>
            <a:ext cx="892366" cy="554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3"/>
          </p:cNvCxnSpPr>
          <p:nvPr/>
        </p:nvCxnSpPr>
        <p:spPr>
          <a:xfrm flipV="1">
            <a:off x="5961991" y="2105660"/>
            <a:ext cx="629649" cy="865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763457" y="884288"/>
            <a:ext cx="2151105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Table with counts, </a:t>
            </a:r>
            <a:r>
              <a:rPr lang="en-US" sz="3200" dirty="0" err="1" smtClean="0"/>
              <a:t>rpkms</a:t>
            </a:r>
            <a:r>
              <a:rPr lang="en-US" sz="3200" dirty="0" smtClean="0"/>
              <a:t>, </a:t>
            </a:r>
            <a:r>
              <a:rPr lang="en-US" sz="3200" dirty="0" err="1" smtClean="0"/>
              <a:t>fpkms</a:t>
            </a:r>
            <a:r>
              <a:rPr lang="en-US" sz="3200" dirty="0" smtClean="0"/>
              <a:t> or similar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1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390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Differences in read distribution between samples can be identified using Principal Component Analysis (PCA)</a:t>
            </a:r>
            <a:endParaRPr lang="en-US" dirty="0"/>
          </a:p>
        </p:txBody>
      </p:sp>
      <p:pic>
        <p:nvPicPr>
          <p:cNvPr id="9" name="Picture 8" descr="IMG_20130820_1050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4" b="2452"/>
          <a:stretch/>
        </p:blipFill>
        <p:spPr>
          <a:xfrm rot="16200000">
            <a:off x="3256885" y="67013"/>
            <a:ext cx="2639707" cy="91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5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21599" cy="1143000"/>
          </a:xfrm>
        </p:spPr>
        <p:txBody>
          <a:bodyPr/>
          <a:lstStyle/>
          <a:p>
            <a:r>
              <a:rPr lang="en-US" dirty="0" smtClean="0"/>
              <a:t>QC test case 1</a:t>
            </a:r>
            <a:endParaRPr lang="en-US" dirty="0"/>
          </a:p>
        </p:txBody>
      </p:sp>
      <p:pic>
        <p:nvPicPr>
          <p:cNvPr id="5" name="Picture 4" descr="parentsF1_2_cropped_edited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4" y="683616"/>
            <a:ext cx="2471566" cy="1983537"/>
          </a:xfrm>
          <a:prstGeom prst="rect">
            <a:avLst/>
          </a:prstGeom>
        </p:spPr>
      </p:pic>
      <p:pic>
        <p:nvPicPr>
          <p:cNvPr id="6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233254" y="3744849"/>
            <a:ext cx="2706864" cy="2241289"/>
          </a:xfrm>
          <a:prstGeom prst="rect">
            <a:avLst/>
          </a:prstGeom>
        </p:spPr>
      </p:pic>
      <p:pic>
        <p:nvPicPr>
          <p:cNvPr id="7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233255" y="1470914"/>
            <a:ext cx="2746290" cy="2273935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4405966" y="2846817"/>
            <a:ext cx="36394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Samples from three different species 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C.rubella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Small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Genome is sequenced</a:t>
            </a:r>
          </a:p>
          <a:p>
            <a:pPr marL="342900" indent="-342900">
              <a:buAutoNum type="arabicPeriod"/>
            </a:pPr>
            <a:r>
              <a:rPr lang="en-US" dirty="0" smtClean="0"/>
              <a:t>C. </a:t>
            </a:r>
            <a:r>
              <a:rPr lang="en-US" dirty="0" err="1" smtClean="0"/>
              <a:t>grandiflora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Large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Normal leaves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Hybrid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Intermediate flowers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Normal leaves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7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 component 1 separates samples from flowers and leaves </a:t>
            </a:r>
            <a:endParaRPr lang="en-US" dirty="0"/>
          </a:p>
        </p:txBody>
      </p:sp>
      <p:pic>
        <p:nvPicPr>
          <p:cNvPr id="6" name="Content Placeholder 4" descr="All_1_2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/>
        </p:blipFill>
        <p:spPr>
          <a:xfrm>
            <a:off x="712732" y="844721"/>
            <a:ext cx="10276269" cy="56515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2442" r="53809" b="56683"/>
          <a:stretch/>
        </p:blipFill>
        <p:spPr>
          <a:xfrm flipH="1">
            <a:off x="570183" y="4241683"/>
            <a:ext cx="1671676" cy="1384152"/>
          </a:xfrm>
          <a:prstGeom prst="rect">
            <a:avLst/>
          </a:prstGeom>
        </p:spPr>
      </p:pic>
      <p:pic>
        <p:nvPicPr>
          <p:cNvPr id="12" name="Content Placeholder 7" descr="Screen Shot 2013-06-12 at 9.05.1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5" t="2137" r="5185" b="56988"/>
          <a:stretch/>
        </p:blipFill>
        <p:spPr>
          <a:xfrm>
            <a:off x="570183" y="2716911"/>
            <a:ext cx="1671676" cy="13841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319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7" y="-140016"/>
            <a:ext cx="9101663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Principal component 2 and 3 separates the different species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2337" y="2327029"/>
            <a:ext cx="1060398" cy="330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C. rubella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PCA_plot_flow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78" y="703787"/>
            <a:ext cx="4153954" cy="5323298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5715781" y="3232222"/>
            <a:ext cx="1978980" cy="2126734"/>
          </a:xfrm>
          <a:custGeom>
            <a:avLst/>
            <a:gdLst>
              <a:gd name="connsiteX0" fmla="*/ 803572 w 856086"/>
              <a:gd name="connsiteY0" fmla="*/ 18589 h 915632"/>
              <a:gd name="connsiteX1" fmla="*/ 543525 w 856086"/>
              <a:gd name="connsiteY1" fmla="*/ 66970 h 915632"/>
              <a:gd name="connsiteX2" fmla="*/ 5286 w 856086"/>
              <a:gd name="connsiteY2" fmla="*/ 623350 h 915632"/>
              <a:gd name="connsiteX3" fmla="*/ 283477 w 856086"/>
              <a:gd name="connsiteY3" fmla="*/ 907589 h 915632"/>
              <a:gd name="connsiteX4" fmla="*/ 525382 w 856086"/>
              <a:gd name="connsiteY4" fmla="*/ 774541 h 915632"/>
              <a:gd name="connsiteX5" fmla="*/ 833810 w 856086"/>
              <a:gd name="connsiteY5" fmla="*/ 145589 h 915632"/>
              <a:gd name="connsiteX6" fmla="*/ 803572 w 856086"/>
              <a:gd name="connsiteY6" fmla="*/ 18589 h 91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086" h="915632">
                <a:moveTo>
                  <a:pt x="803572" y="18589"/>
                </a:moveTo>
                <a:cubicBezTo>
                  <a:pt x="755191" y="5486"/>
                  <a:pt x="676573" y="-33823"/>
                  <a:pt x="543525" y="66970"/>
                </a:cubicBezTo>
                <a:cubicBezTo>
                  <a:pt x="410477" y="167763"/>
                  <a:pt x="48627" y="483247"/>
                  <a:pt x="5286" y="623350"/>
                </a:cubicBezTo>
                <a:cubicBezTo>
                  <a:pt x="-38055" y="763453"/>
                  <a:pt x="196794" y="882391"/>
                  <a:pt x="283477" y="907589"/>
                </a:cubicBezTo>
                <a:cubicBezTo>
                  <a:pt x="370160" y="932787"/>
                  <a:pt x="433660" y="901541"/>
                  <a:pt x="525382" y="774541"/>
                </a:cubicBezTo>
                <a:cubicBezTo>
                  <a:pt x="617104" y="647541"/>
                  <a:pt x="790469" y="270573"/>
                  <a:pt x="833810" y="145589"/>
                </a:cubicBezTo>
                <a:cubicBezTo>
                  <a:pt x="877151" y="20605"/>
                  <a:pt x="851953" y="31692"/>
                  <a:pt x="803572" y="1858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30591" y="2752777"/>
            <a:ext cx="1539371" cy="920015"/>
          </a:xfrm>
          <a:custGeom>
            <a:avLst/>
            <a:gdLst>
              <a:gd name="connsiteX0" fmla="*/ 489486 w 510068"/>
              <a:gd name="connsiteY0" fmla="*/ 64829 h 408943"/>
              <a:gd name="connsiteX1" fmla="*/ 356439 w 510068"/>
              <a:gd name="connsiteY1" fmla="*/ 4353 h 408943"/>
              <a:gd name="connsiteX2" fmla="*/ 78248 w 510068"/>
              <a:gd name="connsiteY2" fmla="*/ 179734 h 408943"/>
              <a:gd name="connsiteX3" fmla="*/ 11724 w 510068"/>
              <a:gd name="connsiteY3" fmla="*/ 361162 h 408943"/>
              <a:gd name="connsiteX4" fmla="*/ 277820 w 510068"/>
              <a:gd name="connsiteY4" fmla="*/ 397448 h 408943"/>
              <a:gd name="connsiteX5" fmla="*/ 489486 w 510068"/>
              <a:gd name="connsiteY5" fmla="*/ 191829 h 408943"/>
              <a:gd name="connsiteX6" fmla="*/ 489486 w 510068"/>
              <a:gd name="connsiteY6" fmla="*/ 64829 h 40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068" h="408943">
                <a:moveTo>
                  <a:pt x="489486" y="64829"/>
                </a:moveTo>
                <a:cubicBezTo>
                  <a:pt x="467312" y="33583"/>
                  <a:pt x="424979" y="-14798"/>
                  <a:pt x="356439" y="4353"/>
                </a:cubicBezTo>
                <a:cubicBezTo>
                  <a:pt x="287899" y="23504"/>
                  <a:pt x="135700" y="120266"/>
                  <a:pt x="78248" y="179734"/>
                </a:cubicBezTo>
                <a:cubicBezTo>
                  <a:pt x="20796" y="239202"/>
                  <a:pt x="-21538" y="324876"/>
                  <a:pt x="11724" y="361162"/>
                </a:cubicBezTo>
                <a:cubicBezTo>
                  <a:pt x="44986" y="397448"/>
                  <a:pt x="198193" y="425670"/>
                  <a:pt x="277820" y="397448"/>
                </a:cubicBezTo>
                <a:cubicBezTo>
                  <a:pt x="357447" y="369226"/>
                  <a:pt x="457232" y="250289"/>
                  <a:pt x="489486" y="191829"/>
                </a:cubicBezTo>
                <a:cubicBezTo>
                  <a:pt x="521740" y="133369"/>
                  <a:pt x="511660" y="96075"/>
                  <a:pt x="489486" y="6482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21081" y="1117081"/>
            <a:ext cx="2215625" cy="1830066"/>
          </a:xfrm>
          <a:custGeom>
            <a:avLst/>
            <a:gdLst>
              <a:gd name="connsiteX0" fmla="*/ 117140 w 580332"/>
              <a:gd name="connsiteY0" fmla="*/ 2268 h 796849"/>
              <a:gd name="connsiteX1" fmla="*/ 334854 w 580332"/>
              <a:gd name="connsiteY1" fmla="*/ 56697 h 796849"/>
              <a:gd name="connsiteX2" fmla="*/ 570711 w 580332"/>
              <a:gd name="connsiteY2" fmla="*/ 274411 h 796849"/>
              <a:gd name="connsiteX3" fmla="*/ 510235 w 580332"/>
              <a:gd name="connsiteY3" fmla="*/ 619126 h 796849"/>
              <a:gd name="connsiteX4" fmla="*/ 286473 w 580332"/>
              <a:gd name="connsiteY4" fmla="*/ 794506 h 796849"/>
              <a:gd name="connsiteX5" fmla="*/ 68759 w 580332"/>
              <a:gd name="connsiteY5" fmla="*/ 715887 h 796849"/>
              <a:gd name="connsiteX6" fmla="*/ 2235 w 580332"/>
              <a:gd name="connsiteY6" fmla="*/ 655411 h 796849"/>
              <a:gd name="connsiteX7" fmla="*/ 26425 w 580332"/>
              <a:gd name="connsiteY7" fmla="*/ 111126 h 796849"/>
              <a:gd name="connsiteX8" fmla="*/ 117140 w 580332"/>
              <a:gd name="connsiteY8" fmla="*/ 2268 h 79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0332" h="796849">
                <a:moveTo>
                  <a:pt x="117140" y="2268"/>
                </a:moveTo>
                <a:cubicBezTo>
                  <a:pt x="168545" y="-6804"/>
                  <a:pt x="259259" y="11340"/>
                  <a:pt x="334854" y="56697"/>
                </a:cubicBezTo>
                <a:cubicBezTo>
                  <a:pt x="410449" y="102054"/>
                  <a:pt x="541481" y="180673"/>
                  <a:pt x="570711" y="274411"/>
                </a:cubicBezTo>
                <a:cubicBezTo>
                  <a:pt x="599941" y="368149"/>
                  <a:pt x="557608" y="532444"/>
                  <a:pt x="510235" y="619126"/>
                </a:cubicBezTo>
                <a:cubicBezTo>
                  <a:pt x="462862" y="705809"/>
                  <a:pt x="360052" y="778379"/>
                  <a:pt x="286473" y="794506"/>
                </a:cubicBezTo>
                <a:cubicBezTo>
                  <a:pt x="212894" y="810633"/>
                  <a:pt x="116132" y="739069"/>
                  <a:pt x="68759" y="715887"/>
                </a:cubicBezTo>
                <a:cubicBezTo>
                  <a:pt x="21386" y="692705"/>
                  <a:pt x="9291" y="756204"/>
                  <a:pt x="2235" y="655411"/>
                </a:cubicBezTo>
                <a:cubicBezTo>
                  <a:pt x="-4821" y="554618"/>
                  <a:pt x="5258" y="218975"/>
                  <a:pt x="26425" y="111126"/>
                </a:cubicBezTo>
                <a:cubicBezTo>
                  <a:pt x="47592" y="3277"/>
                  <a:pt x="65735" y="11340"/>
                  <a:pt x="117140" y="2268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16549" y="4674591"/>
            <a:ext cx="2465862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i="1" dirty="0"/>
              <a:t>C. </a:t>
            </a:r>
            <a:r>
              <a:rPr lang="en-US" sz="1200" i="1" dirty="0" err="1" smtClean="0"/>
              <a:t>grandiflora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582205" y="1756495"/>
            <a:ext cx="19077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</a:rPr>
              <a:t>C. rubella 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79018" y="2808647"/>
            <a:ext cx="1381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hybrid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parentsF1_2_cropped_edit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0258"/>
            <a:ext cx="3020534" cy="24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samples to reads</a:t>
            </a:r>
            <a:br>
              <a:rPr lang="en-US" dirty="0" smtClean="0"/>
            </a:br>
            <a:r>
              <a:rPr lang="en-US" sz="3100" dirty="0" smtClean="0"/>
              <a:t>- may not be what you think they are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66063"/>
          </a:xfrm>
        </p:spPr>
        <p:txBody>
          <a:bodyPr>
            <a:normAutofit/>
          </a:bodyPr>
          <a:lstStyle/>
          <a:p>
            <a:r>
              <a:rPr lang="en-US" dirty="0" smtClean="0"/>
              <a:t>Mixing samples</a:t>
            </a:r>
          </a:p>
          <a:p>
            <a:r>
              <a:rPr lang="en-US" dirty="0" smtClean="0"/>
              <a:t>Experiments go wrong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4398" y="3166263"/>
            <a:ext cx="8229600" cy="1566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do we understand what went wrong?</a:t>
            </a:r>
          </a:p>
        </p:txBody>
      </p:sp>
    </p:spTree>
    <p:extLst>
      <p:ext uri="{BB962C8B-B14F-4D97-AF65-F5344CB8AC3E}">
        <p14:creationId xmlns:p14="http://schemas.microsoft.com/office/powerpoint/2010/main" val="1837301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test case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3473" b="-2347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4 Tissues</a:t>
            </a:r>
          </a:p>
          <a:p>
            <a:pPr lvl="1"/>
            <a:r>
              <a:rPr lang="en-US" dirty="0" smtClean="0"/>
              <a:t>Fat body</a:t>
            </a:r>
          </a:p>
          <a:p>
            <a:pPr lvl="1"/>
            <a:r>
              <a:rPr lang="en-US" dirty="0" smtClean="0"/>
              <a:t>Gut</a:t>
            </a:r>
          </a:p>
          <a:p>
            <a:pPr lvl="1"/>
            <a:r>
              <a:rPr lang="en-US" dirty="0" smtClean="0"/>
              <a:t>Labial gland</a:t>
            </a:r>
          </a:p>
          <a:p>
            <a:pPr lvl="1"/>
            <a:r>
              <a:rPr lang="en-US" dirty="0" err="1" smtClean="0"/>
              <a:t>Malphighian</a:t>
            </a:r>
            <a:r>
              <a:rPr lang="en-US" dirty="0" smtClean="0"/>
              <a:t> tubules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Phylogenetic</a:t>
            </a:r>
            <a:r>
              <a:rPr lang="en-US" dirty="0" smtClean="0"/>
              <a:t> groups</a:t>
            </a:r>
          </a:p>
          <a:p>
            <a:r>
              <a:rPr lang="en-US" dirty="0" smtClean="0"/>
              <a:t>&gt;70 samples	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analysis detected potential sample swaps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173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162" y="274638"/>
            <a:ext cx="4437778" cy="1143000"/>
          </a:xfrm>
        </p:spPr>
        <p:txBody>
          <a:bodyPr/>
          <a:lstStyle/>
          <a:p>
            <a:pPr algn="l"/>
            <a:r>
              <a:rPr lang="en-US" dirty="0" smtClean="0"/>
              <a:t>QC test case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62" y="1417639"/>
            <a:ext cx="4189708" cy="2889142"/>
          </a:xfrm>
        </p:spPr>
        <p:txBody>
          <a:bodyPr/>
          <a:lstStyle/>
          <a:p>
            <a:r>
              <a:rPr lang="en-US" dirty="0" smtClean="0"/>
              <a:t>PCA detects clear batch effect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" b="-48814"/>
          <a:stretch/>
        </p:blipFill>
        <p:spPr>
          <a:xfrm>
            <a:off x="3780843" y="29198"/>
            <a:ext cx="5371592" cy="1354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503919"/>
            <a:ext cx="328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Luo</a:t>
            </a:r>
            <a:r>
              <a:rPr lang="en-US" dirty="0" smtClean="0"/>
              <a:t> et al. </a:t>
            </a:r>
            <a:r>
              <a:rPr lang="en-US" dirty="0" err="1" smtClean="0"/>
              <a:t>Pharmacogen</a:t>
            </a:r>
            <a:r>
              <a:rPr lang="en-US" dirty="0" smtClean="0"/>
              <a:t>. J.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My PCA looks strange – what to do?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729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Clear sample swaps </a:t>
            </a:r>
          </a:p>
          <a:p>
            <a:pPr lvl="1"/>
            <a:r>
              <a:rPr lang="en-US" dirty="0" smtClean="0"/>
              <a:t>Check sequence indices, lab logs etc. to verify new classification. </a:t>
            </a:r>
          </a:p>
          <a:p>
            <a:pPr lvl="1"/>
            <a:r>
              <a:rPr lang="en-US" dirty="0" smtClean="0"/>
              <a:t>If you have enough replicates, remove instead of changing labels if you are uncertain.</a:t>
            </a:r>
          </a:p>
          <a:p>
            <a:r>
              <a:rPr lang="en-US" dirty="0" smtClean="0"/>
              <a:t>Clear batch effects</a:t>
            </a:r>
          </a:p>
          <a:p>
            <a:pPr lvl="1"/>
            <a:r>
              <a:rPr lang="en-US" dirty="0" smtClean="0"/>
              <a:t>Can use batch normalization to remove the effect</a:t>
            </a:r>
          </a:p>
          <a:p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Figure out why they are outliers</a:t>
            </a:r>
          </a:p>
          <a:p>
            <a:pPr lvl="1"/>
            <a:r>
              <a:rPr lang="en-US" dirty="0" smtClean="0"/>
              <a:t>Do not remove samples only because they do not fit your expectation – Bad science!</a:t>
            </a:r>
          </a:p>
          <a:p>
            <a:r>
              <a:rPr lang="en-US" dirty="0" smtClean="0"/>
              <a:t>PCA does not group my sample sets</a:t>
            </a:r>
          </a:p>
          <a:p>
            <a:pPr lvl="1"/>
            <a:r>
              <a:rPr lang="en-US" dirty="0" smtClean="0"/>
              <a:t>Try different methods of dimensionality reduction / clustering</a:t>
            </a:r>
          </a:p>
          <a:p>
            <a:pPr lvl="1"/>
            <a:r>
              <a:rPr lang="en-US" dirty="0" smtClean="0"/>
              <a:t>Perhaps technical/biological variation is higher than your expected effect -&gt; Batch normalization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3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variation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Biological variation </a:t>
            </a:r>
          </a:p>
          <a:p>
            <a:pPr lvl="1"/>
            <a:r>
              <a:rPr lang="en-US" dirty="0" smtClean="0"/>
              <a:t>Patient to patient variation</a:t>
            </a:r>
          </a:p>
          <a:p>
            <a:pPr lvl="1"/>
            <a:r>
              <a:rPr lang="en-US" dirty="0" smtClean="0"/>
              <a:t>Sex</a:t>
            </a:r>
          </a:p>
          <a:p>
            <a:pPr lvl="1"/>
            <a:r>
              <a:rPr lang="en-US" dirty="0" smtClean="0"/>
              <a:t>Time points of samples taken</a:t>
            </a:r>
          </a:p>
          <a:p>
            <a:pPr lvl="1"/>
            <a:r>
              <a:rPr lang="en-US" dirty="0" smtClean="0"/>
              <a:t>Etc…..</a:t>
            </a:r>
          </a:p>
          <a:p>
            <a:r>
              <a:rPr lang="en-US" dirty="0" smtClean="0"/>
              <a:t>Technical variation</a:t>
            </a:r>
          </a:p>
          <a:p>
            <a:pPr lvl="1"/>
            <a:r>
              <a:rPr lang="en-US" dirty="0" smtClean="0"/>
              <a:t>At each step of RNA extraction and library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93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Spike-in control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Addition of external RNA molecules into the samples before library prep</a:t>
            </a:r>
          </a:p>
          <a:p>
            <a:r>
              <a:rPr lang="en-US" dirty="0" smtClean="0"/>
              <a:t>Will give estimate of technical variation:</a:t>
            </a:r>
          </a:p>
          <a:p>
            <a:pPr lvl="1"/>
            <a:r>
              <a:rPr lang="en-US" dirty="0" smtClean="0"/>
              <a:t>Sensitivity / detection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Specific biases 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 smtClean="0"/>
              <a:t>Also used to estimate amount </a:t>
            </a:r>
            <a:r>
              <a:rPr lang="en-US" sz="3200" dirty="0"/>
              <a:t>of RNA in the </a:t>
            </a:r>
            <a:r>
              <a:rPr lang="en-US" sz="3200" dirty="0" smtClean="0"/>
              <a:t>samples</a:t>
            </a:r>
          </a:p>
          <a:p>
            <a:r>
              <a:rPr lang="en-US" dirty="0" smtClean="0"/>
              <a:t>Most commonly ERCC - pool of 48 or 96 synthetic mRNAs with various lengths and GC content, </a:t>
            </a:r>
            <a:r>
              <a:rPr lang="en-US" dirty="0"/>
              <a:t>a</a:t>
            </a:r>
            <a:r>
              <a:rPr lang="en-US" dirty="0" smtClean="0"/>
              <a:t>t 17 different concentrations </a:t>
            </a:r>
          </a:p>
          <a:p>
            <a:r>
              <a:rPr lang="en-US" dirty="0" smtClean="0"/>
              <a:t>Allows for cross comparison of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Replicates, replicates, replicates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replicates</a:t>
            </a:r>
          </a:p>
          <a:p>
            <a:r>
              <a:rPr lang="en-US" dirty="0" smtClean="0"/>
              <a:t>Biological replicates</a:t>
            </a:r>
          </a:p>
          <a:p>
            <a:r>
              <a:rPr lang="en-US" dirty="0" smtClean="0"/>
              <a:t>If you have enough material, always do extra replicates in case you want to remove low quality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7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9711"/>
          </a:xfrm>
        </p:spPr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11" y="1104349"/>
            <a:ext cx="6310294" cy="4915127"/>
          </a:xfrm>
          <a:prstGeom prst="rect">
            <a:avLst/>
          </a:prstGeom>
        </p:spPr>
      </p:pic>
      <p:pic>
        <p:nvPicPr>
          <p:cNvPr id="7" name="Picture 6" descr="Screen Shot 2014-06-09 at 11.3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989496"/>
            <a:ext cx="2964236" cy="8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Good quality data is the first step in any RNA-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</a:p>
          <a:p>
            <a:r>
              <a:rPr lang="en-US" dirty="0" smtClean="0"/>
              <a:t>The reason for low quality samples may require some detective work</a:t>
            </a:r>
          </a:p>
          <a:p>
            <a:r>
              <a:rPr lang="en-US" dirty="0" smtClean="0"/>
              <a:t>More replicates allows you to filter out low quality libraries without losing statistical power</a:t>
            </a:r>
          </a:p>
          <a:p>
            <a:r>
              <a:rPr lang="en-US" dirty="0" smtClean="0"/>
              <a:t>Depending on where you sequence, some of the QC steps will be performed at the platform.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3251916" y="311304"/>
            <a:ext cx="1715207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statistics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9660" y="311304"/>
            <a:ext cx="2495343" cy="1077218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RseQC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2965188" y="5087270"/>
            <a:ext cx="2642169" cy="1569660"/>
          </a:xfrm>
          <a:prstGeom prst="rect">
            <a:avLst/>
          </a:prstGeom>
          <a:solidFill>
            <a:srgbClr val="D99694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Outlier detection, sample swaps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42162" y="1388522"/>
            <a:ext cx="149127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78198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607358" y="5232383"/>
            <a:ext cx="483425" cy="599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1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2037341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2094" y="3761619"/>
            <a:ext cx="6749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Paired end data usually in format sampleX_1.fastq and sampleX_2.fastq with same SEQ_ID for both mate pairs, followed by </a:t>
            </a:r>
          </a:p>
          <a:p>
            <a:r>
              <a:rPr lang="en-US" dirty="0" smtClean="0"/>
              <a:t>/1 and /2 (or _f and _r)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31459" y="155946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 identifier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1753001" y="1744128"/>
            <a:ext cx="578458" cy="366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847583" y="1744128"/>
            <a:ext cx="930164" cy="581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77747" y="1532630"/>
            <a:ext cx="109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10093" y="2991448"/>
            <a:ext cx="948406" cy="291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58499" y="3097872"/>
            <a:ext cx="17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Sequence quality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– read file format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82094" y="1560288"/>
            <a:ext cx="6749144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urier New"/>
              </a:rPr>
              <a:t>@SEQ_ID</a:t>
            </a:r>
          </a:p>
          <a:p>
            <a:r>
              <a:rPr lang="en-US" sz="1400" dirty="0" smtClean="0">
                <a:latin typeface="Courier New"/>
              </a:rPr>
              <a:t>GATTTGGGGTTCAAAGCAGTATCGATCAAATAGTAAATCCATTTGTTCAACTCACAGTTT</a:t>
            </a:r>
          </a:p>
          <a:p>
            <a:r>
              <a:rPr lang="en-US" sz="1400" dirty="0" smtClean="0">
                <a:latin typeface="Courier New"/>
              </a:rPr>
              <a:t>+</a:t>
            </a:r>
          </a:p>
          <a:p>
            <a:r>
              <a:rPr lang="en-US" sz="1400" dirty="0" smtClean="0">
                <a:latin typeface="Courier New"/>
              </a:rPr>
              <a:t>!''*((((***+))%%%++)(%%%%).1***-+*''))**55CCF&gt;&gt;&gt;&gt;&gt;&gt;CCCCCCC65</a:t>
            </a:r>
            <a:endParaRPr lang="en-US" sz="1400" dirty="0">
              <a:latin typeface="Courier New"/>
            </a:endParaRPr>
          </a:p>
        </p:txBody>
      </p:sp>
      <p:pic>
        <p:nvPicPr>
          <p:cNvPr id="12" name="Picture 11" descr="Screen Shot 2014-10-21 at 8.3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6902"/>
            <a:ext cx="9144000" cy="4184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6288" y="2645404"/>
            <a:ext cx="1715207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Reads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917199" y="3861114"/>
            <a:ext cx="204992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Reference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2866609" y="2645404"/>
            <a:ext cx="2151105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Mapping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8" idx="0"/>
            <a:endCxn id="19" idx="2"/>
          </p:cNvCxnSpPr>
          <p:nvPr/>
        </p:nvCxnSpPr>
        <p:spPr>
          <a:xfrm flipV="1">
            <a:off x="3942161" y="3230180"/>
            <a:ext cx="1" cy="630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19" idx="1"/>
          </p:cNvCxnSpPr>
          <p:nvPr/>
        </p:nvCxnSpPr>
        <p:spPr>
          <a:xfrm>
            <a:off x="2181495" y="2937792"/>
            <a:ext cx="6851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14190" y="2636606"/>
            <a:ext cx="2677444" cy="5847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Mapped reads</a:t>
            </a:r>
            <a:endParaRPr lang="en-US" sz="3200" dirty="0"/>
          </a:p>
        </p:txBody>
      </p:sp>
      <p:cxnSp>
        <p:nvCxnSpPr>
          <p:cNvPr id="23" name="Straight Arrow Connector 22"/>
          <p:cNvCxnSpPr>
            <a:stCxn id="19" idx="3"/>
            <a:endCxn id="22" idx="1"/>
          </p:cNvCxnSpPr>
          <p:nvPr/>
        </p:nvCxnSpPr>
        <p:spPr>
          <a:xfrm flipV="1">
            <a:off x="5017714" y="2928994"/>
            <a:ext cx="896476" cy="8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78091" y="2267274"/>
            <a:ext cx="66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61464" y="4476573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genome.fa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95234" y="2267274"/>
            <a:ext cx="199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mappedReads.bam</a:t>
            </a:r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0396" y="226727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reads.fastq.gz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37321" y="3238978"/>
            <a:ext cx="0" cy="117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0783" y="4443479"/>
            <a:ext cx="229959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Gene expression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7401923" y="3475165"/>
            <a:ext cx="182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annotation: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ef.bed</a:t>
            </a:r>
            <a:r>
              <a:rPr lang="en-US" dirty="0" smtClean="0"/>
              <a:t> / </a:t>
            </a:r>
            <a:r>
              <a:rPr lang="en-US" dirty="0" err="1" smtClean="0"/>
              <a:t>ref.gtf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1386" y="311304"/>
            <a:ext cx="1715207" cy="1077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Read QC</a:t>
            </a:r>
          </a:p>
          <a:p>
            <a:pPr algn="ctr"/>
            <a:r>
              <a:rPr lang="en-US" sz="3200" dirty="0" smtClean="0"/>
              <a:t>- </a:t>
            </a:r>
            <a:r>
              <a:rPr lang="en-US" sz="3200" dirty="0" err="1" smtClean="0"/>
              <a:t>FastQC</a:t>
            </a:r>
            <a:endParaRPr lang="en-US" sz="32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350526" y="1388522"/>
            <a:ext cx="298255" cy="10264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10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</a:t>
            </a:r>
            <a:r>
              <a:rPr lang="en-US" dirty="0" smtClean="0"/>
              <a:t> read metrics with </a:t>
            </a:r>
            <a:r>
              <a:rPr lang="en-US" dirty="0" err="1" smtClean="0"/>
              <a:t>FastQC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40100" cy="2147885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 smtClean="0"/>
              <a:t>A program that analyses some of the basic metrics on </a:t>
            </a:r>
            <a:r>
              <a:rPr lang="en-US" dirty="0" err="1" smtClean="0"/>
              <a:t>fastq</a:t>
            </a:r>
            <a:r>
              <a:rPr lang="en-US" dirty="0" smtClean="0"/>
              <a:t> raw read files.</a:t>
            </a:r>
          </a:p>
          <a:p>
            <a:pPr lvl="2"/>
            <a:r>
              <a:rPr lang="en-US" dirty="0" smtClean="0"/>
              <a:t>Quality</a:t>
            </a:r>
          </a:p>
          <a:p>
            <a:pPr lvl="2"/>
            <a:r>
              <a:rPr lang="en-US" dirty="0" smtClean="0"/>
              <a:t>Length</a:t>
            </a:r>
          </a:p>
          <a:p>
            <a:pPr lvl="2"/>
            <a:r>
              <a:rPr lang="en-US" dirty="0" smtClean="0"/>
              <a:t>Sequence bias</a:t>
            </a:r>
          </a:p>
          <a:p>
            <a:pPr lvl="2"/>
            <a:r>
              <a:rPr lang="en-US" dirty="0" smtClean="0"/>
              <a:t>GC content</a:t>
            </a:r>
          </a:p>
          <a:p>
            <a:pPr lvl="2"/>
            <a:r>
              <a:rPr lang="en-US" dirty="0" smtClean="0"/>
              <a:t>Repeated sequences</a:t>
            </a:r>
          </a:p>
          <a:p>
            <a:pPr lvl="2"/>
            <a:r>
              <a:rPr lang="en-US" dirty="0" smtClean="0"/>
              <a:t>Adapter contamination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2076" y="5571102"/>
            <a:ext cx="7316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www.bioinformatics.babraham.ac.uk</a:t>
            </a:r>
            <a:r>
              <a:rPr lang="en-US" dirty="0">
                <a:solidFill>
                  <a:srgbClr val="0000FF"/>
                </a:solidFill>
              </a:rPr>
              <a:t>/projects/</a:t>
            </a:r>
            <a:r>
              <a:rPr lang="en-US" dirty="0" err="1">
                <a:solidFill>
                  <a:srgbClr val="0000FF"/>
                </a:solidFill>
              </a:rPr>
              <a:t>fastqc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88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SciLifeLab_UU_14dec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PPT_SciLifeLab_UU_14dectest.potx</Template>
  <TotalTime>35555</TotalTime>
  <Words>1623</Words>
  <Application>Microsoft Macintosh PowerPoint</Application>
  <PresentationFormat>On-screen Show (4:3)</PresentationFormat>
  <Paragraphs>332</Paragraphs>
  <Slides>48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PPT_SciLifeLab_UU_14dectest</vt:lpstr>
      <vt:lpstr>RNA-seq Quality Control</vt:lpstr>
      <vt:lpstr>RNA-seq libraries</vt:lpstr>
      <vt:lpstr>What could go wrong?</vt:lpstr>
      <vt:lpstr>From samples to reads - may not be what you think they are</vt:lpstr>
      <vt:lpstr>PowerPoint Presentation</vt:lpstr>
      <vt:lpstr>Fastq – read file format</vt:lpstr>
      <vt:lpstr>Fastq – read file format</vt:lpstr>
      <vt:lpstr>PowerPoint Presentation</vt:lpstr>
      <vt:lpstr>Basic read metrics with FastQC</vt:lpstr>
      <vt:lpstr>FastQC report</vt:lpstr>
      <vt:lpstr>Per base sequence quality</vt:lpstr>
      <vt:lpstr>Per tile sequence quality (Illumina)</vt:lpstr>
      <vt:lpstr>Per sequence quality scores</vt:lpstr>
      <vt:lpstr>Per base sequence content</vt:lpstr>
      <vt:lpstr>Per sequence GC content</vt:lpstr>
      <vt:lpstr>Sequence Duplication Levels</vt:lpstr>
      <vt:lpstr>Overrepresented sequences</vt:lpstr>
      <vt:lpstr>Adapter Content</vt:lpstr>
      <vt:lpstr>Kmer content</vt:lpstr>
      <vt:lpstr>Failed FastQC – what to do?</vt:lpstr>
      <vt:lpstr>PowerPoint Presentation</vt:lpstr>
      <vt:lpstr>Mapping logs – mapping efficiency</vt:lpstr>
      <vt:lpstr>Bad mapping – what to do?</vt:lpstr>
      <vt:lpstr>PowerPoint Presentation</vt:lpstr>
      <vt:lpstr>SAM/BAM file formats</vt:lpstr>
      <vt:lpstr>SAM/BAM file format</vt:lpstr>
      <vt:lpstr>After mapping - RseQC package</vt:lpstr>
      <vt:lpstr>Soft clipping - clipping_profile.py</vt:lpstr>
      <vt:lpstr>Gene coverage - geneBody_coverage.py</vt:lpstr>
      <vt:lpstr>Distance between PE-reads - inner_distance.py</vt:lpstr>
      <vt:lpstr>Where in the genome do your reads map?  - read_distribution.py</vt:lpstr>
      <vt:lpstr>Bad RseQC output – what to do?</vt:lpstr>
      <vt:lpstr>MultiQC – summary of QC stats</vt:lpstr>
      <vt:lpstr>PowerPoint Presentation</vt:lpstr>
      <vt:lpstr>Sample swaps and outliers can be identified using PCA</vt:lpstr>
      <vt:lpstr>Differences in read distribution between samples can be identified using Principal Component Analysis (PCA)</vt:lpstr>
      <vt:lpstr>QC test case 1</vt:lpstr>
      <vt:lpstr>Principal component 1 separates samples from flowers and leaves </vt:lpstr>
      <vt:lpstr>Principal component 2 and 3 separates the different species </vt:lpstr>
      <vt:lpstr>QC test case 2</vt:lpstr>
      <vt:lpstr>PCA analysis detected potential sample swaps</vt:lpstr>
      <vt:lpstr>QC test case 3</vt:lpstr>
      <vt:lpstr>My PCA looks strange – what to do?</vt:lpstr>
      <vt:lpstr>Sources of variation</vt:lpstr>
      <vt:lpstr>Spike-in control RNA</vt:lpstr>
      <vt:lpstr>Replicates, replicates, replicates</vt:lpstr>
      <vt:lpstr>Experimental Design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Lundgren</dc:creator>
  <cp:lastModifiedBy>Stefania Giacomello</cp:lastModifiedBy>
  <cp:revision>191</cp:revision>
  <dcterms:created xsi:type="dcterms:W3CDTF">2015-10-21T15:07:07Z</dcterms:created>
  <dcterms:modified xsi:type="dcterms:W3CDTF">2017-10-09T14:37:51Z</dcterms:modified>
</cp:coreProperties>
</file>